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906000" cy="6858000" type="A4"/>
  <p:notesSz cx="9939338" cy="6807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DD42"/>
    <a:srgbClr val="114BCD"/>
    <a:srgbClr val="A2BAC3"/>
    <a:srgbClr val="F377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34" autoAdjust="0"/>
  </p:normalViewPr>
  <p:slideViewPr>
    <p:cSldViewPr snapToGrid="0">
      <p:cViewPr varScale="1">
        <p:scale>
          <a:sx n="99" d="100"/>
          <a:sy n="99" d="100"/>
        </p:scale>
        <p:origin x="34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1853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8211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6564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4890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21568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11910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5589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22614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5295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309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0077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4EA4E-FB6E-4ED8-863E-C81D5F93EA59}" type="datetimeFigureOut">
              <a:rPr lang="en-AU" smtClean="0"/>
              <a:t>15/11/2018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62DED-AFD0-460A-BD9D-7014CF436926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27652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emf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4565"/>
          <a:stretch/>
        </p:blipFill>
        <p:spPr>
          <a:xfrm>
            <a:off x="7305979" y="279683"/>
            <a:ext cx="1884813" cy="16102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9497" b="17489"/>
          <a:stretch/>
        </p:blipFill>
        <p:spPr>
          <a:xfrm>
            <a:off x="7329858" y="1695176"/>
            <a:ext cx="1825237" cy="12018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0465" y="279683"/>
            <a:ext cx="3308180" cy="40328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88645" y="3170265"/>
            <a:ext cx="29194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December 2018</a:t>
            </a:r>
          </a:p>
          <a:p>
            <a:pPr algn="ctr"/>
            <a:r>
              <a:rPr lang="en-US" b="1" dirty="0" smtClean="0">
                <a:solidFill>
                  <a:srgbClr val="00B050"/>
                </a:solidFill>
              </a:rPr>
              <a:t> 1 Week</a:t>
            </a:r>
            <a:endParaRPr lang="en-AU" b="1" dirty="0">
              <a:solidFill>
                <a:srgbClr val="00B050"/>
              </a:solidFill>
            </a:endParaRPr>
          </a:p>
          <a:p>
            <a:pPr algn="ctr"/>
            <a:r>
              <a:rPr lang="en-US" i="1" dirty="0" smtClean="0">
                <a:solidFill>
                  <a:srgbClr val="00B050"/>
                </a:solidFill>
              </a:rPr>
              <a:t>Monday 17</a:t>
            </a:r>
            <a:r>
              <a:rPr lang="en-US" i="1" baseline="30000" dirty="0" smtClean="0">
                <a:solidFill>
                  <a:srgbClr val="00B050"/>
                </a:solidFill>
              </a:rPr>
              <a:t>th</a:t>
            </a:r>
            <a:r>
              <a:rPr lang="en-US" i="1" dirty="0" smtClean="0">
                <a:solidFill>
                  <a:srgbClr val="00B050"/>
                </a:solidFill>
              </a:rPr>
              <a:t> to  Friday 21</a:t>
            </a:r>
            <a:r>
              <a:rPr lang="en-US" i="1" baseline="30000" dirty="0" smtClean="0">
                <a:solidFill>
                  <a:srgbClr val="00B050"/>
                </a:solidFill>
              </a:rPr>
              <a:t>st</a:t>
            </a:r>
          </a:p>
          <a:p>
            <a:pPr algn="ctr"/>
            <a:r>
              <a:rPr lang="en-US" dirty="0" smtClean="0">
                <a:solidFill>
                  <a:srgbClr val="00B050"/>
                </a:solidFill>
              </a:rPr>
              <a:t>   </a:t>
            </a:r>
            <a:r>
              <a:rPr lang="en-US" b="1" dirty="0" smtClean="0">
                <a:solidFill>
                  <a:srgbClr val="11DD42"/>
                </a:solidFill>
              </a:rPr>
              <a:t>January 2019</a:t>
            </a:r>
          </a:p>
          <a:p>
            <a:pPr algn="ctr"/>
            <a:r>
              <a:rPr lang="en-US" b="1" dirty="0" smtClean="0">
                <a:solidFill>
                  <a:srgbClr val="11DD42"/>
                </a:solidFill>
              </a:rPr>
              <a:t> 3 Weeks</a:t>
            </a:r>
          </a:p>
          <a:p>
            <a:pPr algn="ctr"/>
            <a:r>
              <a:rPr lang="en-US" dirty="0" smtClean="0">
                <a:solidFill>
                  <a:srgbClr val="11DD42"/>
                </a:solidFill>
              </a:rPr>
              <a:t>Monday 7</a:t>
            </a:r>
            <a:r>
              <a:rPr lang="en-US" baseline="30000" dirty="0" smtClean="0">
                <a:solidFill>
                  <a:srgbClr val="11DD42"/>
                </a:solidFill>
              </a:rPr>
              <a:t>th</a:t>
            </a:r>
            <a:r>
              <a:rPr lang="en-US" dirty="0" smtClean="0">
                <a:solidFill>
                  <a:srgbClr val="11DD42"/>
                </a:solidFill>
              </a:rPr>
              <a:t> </a:t>
            </a:r>
            <a:r>
              <a:rPr lang="en-US" dirty="0">
                <a:solidFill>
                  <a:srgbClr val="11DD42"/>
                </a:solidFill>
              </a:rPr>
              <a:t>to  Friday </a:t>
            </a:r>
            <a:r>
              <a:rPr lang="en-US" dirty="0" smtClean="0">
                <a:solidFill>
                  <a:srgbClr val="11DD42"/>
                </a:solidFill>
              </a:rPr>
              <a:t>25</a:t>
            </a:r>
            <a:r>
              <a:rPr lang="en-US" baseline="30000" dirty="0" smtClean="0">
                <a:solidFill>
                  <a:srgbClr val="11DD42"/>
                </a:solidFill>
              </a:rPr>
              <a:t>th</a:t>
            </a:r>
            <a:r>
              <a:rPr lang="en-US" dirty="0" smtClean="0">
                <a:solidFill>
                  <a:srgbClr val="11DD42"/>
                </a:solidFill>
              </a:rPr>
              <a:t>   </a:t>
            </a:r>
            <a:endParaRPr lang="en-US" dirty="0">
              <a:solidFill>
                <a:srgbClr val="11DD42"/>
              </a:solidFill>
            </a:endParaRPr>
          </a:p>
          <a:p>
            <a:pPr algn="ctr"/>
            <a:endParaRPr lang="en-US" dirty="0">
              <a:solidFill>
                <a:srgbClr val="11DD42"/>
              </a:solidFill>
            </a:endParaRPr>
          </a:p>
          <a:p>
            <a:pPr algn="ctr"/>
            <a:endParaRPr lang="en-US" dirty="0">
              <a:solidFill>
                <a:srgbClr val="00B050"/>
              </a:solidFill>
            </a:endParaRPr>
          </a:p>
          <a:p>
            <a:pPr algn="ctr"/>
            <a:endParaRPr lang="en-US" dirty="0">
              <a:solidFill>
                <a:srgbClr val="00B050"/>
              </a:solidFill>
            </a:endParaRPr>
          </a:p>
          <a:p>
            <a:pPr algn="ctr"/>
            <a:r>
              <a:rPr lang="en-US" dirty="0">
                <a:solidFill>
                  <a:srgbClr val="FFC000"/>
                </a:solidFill>
              </a:rPr>
              <a:t>Hours: 7.00am until 6.00pm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0348" y="4932608"/>
            <a:ext cx="2524259" cy="16227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208" y="279683"/>
            <a:ext cx="2783177" cy="321049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208" y="3714221"/>
            <a:ext cx="2713346" cy="18088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5719" y="4559619"/>
            <a:ext cx="2562760" cy="17085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80465" y="1227909"/>
            <a:ext cx="211662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sz="1100" b="1" dirty="0" smtClean="0"/>
              <a:t>Maree Pooler: Co-Ordinator</a:t>
            </a:r>
          </a:p>
          <a:p>
            <a:endParaRPr lang="en-AU" sz="1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65719" y="3714221"/>
            <a:ext cx="248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14" name="TextBox 13"/>
          <p:cNvSpPr txBox="1"/>
          <p:nvPr/>
        </p:nvSpPr>
        <p:spPr>
          <a:xfrm>
            <a:off x="3565719" y="3714221"/>
            <a:ext cx="248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17" name="TextBox 16"/>
          <p:cNvSpPr txBox="1"/>
          <p:nvPr/>
        </p:nvSpPr>
        <p:spPr>
          <a:xfrm>
            <a:off x="3565719" y="3814354"/>
            <a:ext cx="29395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sz="1400" dirty="0" smtClean="0"/>
              <a:t>Government Rebate Will Apply</a:t>
            </a:r>
            <a:endParaRPr lang="en-AU" sz="1400" dirty="0"/>
          </a:p>
        </p:txBody>
      </p:sp>
    </p:spTree>
    <p:extLst>
      <p:ext uri="{BB962C8B-B14F-4D97-AF65-F5344CB8AC3E}">
        <p14:creationId xmlns:p14="http://schemas.microsoft.com/office/powerpoint/2010/main" val="147723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3674" t="17069" r="11673"/>
          <a:stretch/>
        </p:blipFill>
        <p:spPr>
          <a:xfrm>
            <a:off x="1906073" y="1865718"/>
            <a:ext cx="1287888" cy="79642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847420"/>
              </p:ext>
            </p:extLst>
          </p:nvPr>
        </p:nvGraphicFramePr>
        <p:xfrm>
          <a:off x="193184" y="193184"/>
          <a:ext cx="9569000" cy="3744468"/>
        </p:xfrm>
        <a:graphic>
          <a:graphicData uri="http://schemas.openxmlformats.org/drawingml/2006/table">
            <a:tbl>
              <a:tblPr firstRow="1" firstCol="1" bandRow="1"/>
              <a:tblGrid>
                <a:gridCol w="16746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784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789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7899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789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7899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301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Week One -</a:t>
                      </a:r>
                      <a:r>
                        <a:rPr lang="en-US" sz="12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2018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Monday 17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Dec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Tuesday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18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Dec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Wednesday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19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Dec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Thursday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20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 Dec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Friday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21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Dec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509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Morning Session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Creating Christmas  Pop up cards and Tags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Christmas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en-US" sz="12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Hot and 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2000" i="1" dirty="0" smtClean="0">
                          <a:solidFill>
                            <a:srgbClr val="00B0F0"/>
                          </a:solidFill>
                          <a:effectLst/>
                          <a:latin typeface="Chiller" panose="04020404031007020602" pitchFamily="82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Cold Game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baseline="0" dirty="0" smtClean="0">
                          <a:solidFill>
                            <a:srgbClr val="FFC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‘Follow the Star’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b="1" i="1" dirty="0" smtClean="0">
                        <a:solidFill>
                          <a:srgbClr val="7030A0"/>
                        </a:solidFill>
                        <a:effectLst/>
                        <a:latin typeface="Castellar" panose="020A0402060406010301" pitchFamily="18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7030A0"/>
                          </a:solidFill>
                          <a:effectLst/>
                          <a:latin typeface="Castellar" panose="020A0402060406010301" pitchFamily="18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Christmas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7030A0"/>
                          </a:solidFill>
                          <a:effectLst/>
                          <a:latin typeface="Castellar" panose="020A0402060406010301" pitchFamily="18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Collage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7030A0"/>
                          </a:solidFill>
                          <a:effectLst/>
                          <a:latin typeface="Castellar" panose="020A0402060406010301" pitchFamily="18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Decorating 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7030A0"/>
                          </a:solidFill>
                          <a:effectLst/>
                          <a:latin typeface="Castellar" panose="020A0402060406010301" pitchFamily="18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Box</a:t>
                      </a:r>
                      <a:endParaRPr lang="en-US" sz="1000" i="1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Baking Star Cookies and creating a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Star Cookie</a:t>
                      </a:r>
                      <a:r>
                        <a:rPr lang="en-US" sz="1000" b="1" i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Christmas </a:t>
                      </a:r>
                      <a:r>
                        <a:rPr lang="en-US" sz="1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Tree </a:t>
                      </a:r>
                      <a:endParaRPr lang="en-AU" sz="1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Swimming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COST $5.00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solidFill>
                          <a:srgbClr val="0070C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Don’t forget to bring your swimmers, towel,</a:t>
                      </a:r>
                      <a:r>
                        <a:rPr lang="en-US" sz="1000" b="1" i="1" baseline="0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goggles </a:t>
                      </a:r>
                      <a:r>
                        <a:rPr lang="en-US" sz="10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and rashie.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5910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Middle Session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Snow Glitter Globes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US" sz="1000" i="1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i="1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Please bring a small Bottle with lid</a:t>
                      </a:r>
                      <a:endParaRPr lang="en-AU" sz="1000" b="1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Cooking 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Rudolph</a:t>
                      </a:r>
                      <a:r>
                        <a:rPr lang="en-US" sz="1000" i="1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Noses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i="1" baseline="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i="1" baseline="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And Reindeer Food</a:t>
                      </a: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0" lvl="0" indent="182880" algn="ctr" defTabSz="914400" rtl="0" eaLnBrk="1" fontAlgn="auto" latinLnBrk="0" hangingPunct="1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Reindeer  &amp;</a:t>
                      </a:r>
                    </a:p>
                    <a:p>
                      <a:pPr marL="36195" marR="0" lvl="0" indent="182880" algn="ctr" defTabSz="914400" rtl="0" eaLnBrk="1" fontAlgn="auto" latinLnBrk="0" hangingPunct="1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Tree decoration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  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 Christmas Party and Party Games</a:t>
                      </a:r>
                      <a:endParaRPr lang="en-AU" sz="100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08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Afternoon Session </a:t>
                      </a:r>
                      <a:endParaRPr lang="en-US" sz="1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12 Day of Christmas Relay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Santa’s Reindeer</a:t>
                      </a:r>
                      <a:r>
                        <a:rPr lang="en-US" sz="1000" i="1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Game</a:t>
                      </a: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000" i="1" baseline="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Cookie Creation: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Cup</a:t>
                      </a:r>
                      <a:r>
                        <a:rPr lang="en-US" sz="1000" i="1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of 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Hot   Chocolate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i="1" baseline="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Cubbies</a:t>
                      </a:r>
                    </a:p>
                    <a:p>
                      <a:pPr marL="36195" marR="0" lvl="0" indent="182880" algn="ctr" defTabSz="914400" rtl="0" eaLnBrk="1" fontAlgn="auto" latinLnBrk="0" hangingPunct="1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Choc Balls &amp; Melting Snowman Biscuits</a:t>
                      </a:r>
                      <a:endParaRPr lang="en-AU" sz="1000" b="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i="1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Movie Afternoon  and popcorn</a:t>
                      </a:r>
                      <a:endParaRPr lang="en-AU" sz="100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 </a:t>
                      </a:r>
                      <a:endParaRPr lang="en-AU" sz="100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375173"/>
              </p:ext>
            </p:extLst>
          </p:nvPr>
        </p:nvGraphicFramePr>
        <p:xfrm>
          <a:off x="193184" y="3429903"/>
          <a:ext cx="9569002" cy="3181409"/>
        </p:xfrm>
        <a:graphic>
          <a:graphicData uri="http://schemas.openxmlformats.org/drawingml/2006/table">
            <a:tbl>
              <a:tblPr firstRow="1" firstCol="1" bandRow="1"/>
              <a:tblGrid>
                <a:gridCol w="16781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5235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267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629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5235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9638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9817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Week Two - 2019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Monday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7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Jan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Tuesday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8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Jan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Wednesday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9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Jan</a:t>
                      </a:r>
                      <a:endParaRPr lang="en-AU" sz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Thursday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10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Jan</a:t>
                      </a:r>
                      <a:endParaRPr lang="en-AU" sz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Friday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11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Jan</a:t>
                      </a:r>
                      <a:endParaRPr lang="en-AU" sz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82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Morning Session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Obstacle Course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Hurdles, Hoops,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Walk the plank,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Skipping, Jumping,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 down low</a:t>
                      </a:r>
                      <a:endParaRPr lang="en-AU" sz="1100" b="1" i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Create a Town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Tent Building,</a:t>
                      </a:r>
                      <a:r>
                        <a:rPr lang="en-US" sz="1000" b="1" baseline="0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Cubbies, Cardboard Houses and Stores</a:t>
                      </a:r>
                    </a:p>
                    <a:p>
                      <a:pPr marL="0" marR="0" lvl="0" indent="182880" algn="ctr" defTabSz="914400" rtl="0" eaLnBrk="1" fontAlgn="auto" latinLnBrk="0" hangingPunct="1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Bake Damper 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b="1" baseline="0" dirty="0" smtClean="0">
                        <a:solidFill>
                          <a:srgbClr val="00B05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baseline="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b="1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Southbank</a:t>
                      </a:r>
                      <a:r>
                        <a:rPr lang="en-US" sz="900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Cinemas</a:t>
                      </a:r>
                      <a:endParaRPr lang="en-US" sz="900" b="1" i="1" dirty="0" smtClean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baseline="0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Ralph Breaks the Internet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baseline="0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Rated: PG</a:t>
                      </a:r>
                      <a:endParaRPr lang="en-US" sz="900" b="1" i="1" dirty="0" smtClean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Depart at 9:15am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Return at 1:00pm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NO PURCHASES AT MOVIES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COST: $10.00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7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(Cost may be reduced through CCS rebate)</a:t>
                      </a:r>
                      <a:endParaRPr lang="en-AU" sz="700" b="1" i="1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 smtClean="0">
                          <a:solidFill>
                            <a:srgbClr val="F3771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SCIENCE EXPERIMENTS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114BCD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Slime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Volcano Eruption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Lava</a:t>
                      </a:r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Sensory Bag</a:t>
                      </a:r>
                      <a:endParaRPr lang="en-AU" sz="1200" b="1" dirty="0">
                        <a:solidFill>
                          <a:srgbClr val="7030A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Cooking for Afternoon Tea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Savoury Muffins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Hummus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7438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Middle Session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AU" sz="11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Lego Building Competition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solidFill>
                          <a:srgbClr val="00206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7683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Afternoon Session 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SMOOTHIES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Choose your flavours 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AU" sz="11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Child Choice –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Card Games,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Playground/Oval,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Cad</a:t>
                      </a:r>
                      <a:r>
                        <a:rPr lang="en-US" sz="1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Play</a:t>
                      </a:r>
                      <a:endParaRPr lang="en-AU" sz="1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Child Choice –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Card Games,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Playground/Oval,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Cad</a:t>
                      </a:r>
                      <a:r>
                        <a:rPr lang="en-US" sz="10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Play</a:t>
                      </a:r>
                      <a:endParaRPr lang="en-AU" sz="10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     Painting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       Let your           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        creativity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        go  wild</a:t>
                      </a:r>
                      <a:endParaRPr lang="en-AU" sz="1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139703" y="6541803"/>
            <a:ext cx="7453964" cy="461665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i="1" dirty="0"/>
              <a:t>As well as our programed activities the children are able to access a variety of other </a:t>
            </a:r>
            <a:r>
              <a:rPr lang="en-US" sz="1200" i="1" dirty="0" smtClean="0"/>
              <a:t>activities </a:t>
            </a:r>
            <a:r>
              <a:rPr lang="en-US" sz="1200" i="1" dirty="0"/>
              <a:t>that suit their interests </a:t>
            </a:r>
            <a:endParaRPr lang="en-AU" sz="1200" dirty="0"/>
          </a:p>
          <a:p>
            <a:pPr algn="ctr"/>
            <a:r>
              <a:rPr lang="en-US" sz="12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sz="1200" b="0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13997"/>
          <a:stretch/>
        </p:blipFill>
        <p:spPr>
          <a:xfrm>
            <a:off x="1906073" y="1072675"/>
            <a:ext cx="1539026" cy="5639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41982" t="51880" r="21581" b="13937"/>
          <a:stretch/>
        </p:blipFill>
        <p:spPr>
          <a:xfrm>
            <a:off x="3715636" y="2070676"/>
            <a:ext cx="953037" cy="4159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9784" y="2100715"/>
            <a:ext cx="850006" cy="59136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3982" y="1403386"/>
            <a:ext cx="718719" cy="9716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/>
          <a:srcRect l="16110" t="7674" r="41143" b="-1244"/>
          <a:stretch/>
        </p:blipFill>
        <p:spPr>
          <a:xfrm>
            <a:off x="7412701" y="1729626"/>
            <a:ext cx="677970" cy="9110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t="8700" b="8445"/>
          <a:stretch/>
        </p:blipFill>
        <p:spPr>
          <a:xfrm>
            <a:off x="8535613" y="2017742"/>
            <a:ext cx="910240" cy="6443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/>
          <a:srcRect l="7761" t="28020" r="7386" b="8701"/>
          <a:stretch/>
        </p:blipFill>
        <p:spPr>
          <a:xfrm>
            <a:off x="3603749" y="5090809"/>
            <a:ext cx="1349063" cy="14588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/>
          <a:srcRect l="16567" r="14492"/>
          <a:stretch/>
        </p:blipFill>
        <p:spPr>
          <a:xfrm>
            <a:off x="2002665" y="4607060"/>
            <a:ext cx="1094704" cy="79420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1"/>
          <a:srcRect t="17411" b="7291"/>
          <a:stretch/>
        </p:blipFill>
        <p:spPr>
          <a:xfrm>
            <a:off x="1906073" y="5968311"/>
            <a:ext cx="1464636" cy="57349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97558" y="2904146"/>
            <a:ext cx="1352281" cy="52575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3"/>
          <a:srcRect l="17950" t="44940" r="13996" b="5671"/>
          <a:stretch/>
        </p:blipFill>
        <p:spPr>
          <a:xfrm>
            <a:off x="8201819" y="5045618"/>
            <a:ext cx="1501836" cy="40793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4"/>
          <a:srcRect l="-1" r="62402"/>
          <a:stretch/>
        </p:blipFill>
        <p:spPr>
          <a:xfrm>
            <a:off x="8221400" y="5674588"/>
            <a:ext cx="605307" cy="89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06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369868"/>
              </p:ext>
            </p:extLst>
          </p:nvPr>
        </p:nvGraphicFramePr>
        <p:xfrm>
          <a:off x="125570" y="206062"/>
          <a:ext cx="9564174" cy="3431712"/>
        </p:xfrm>
        <a:graphic>
          <a:graphicData uri="http://schemas.openxmlformats.org/drawingml/2006/table">
            <a:tbl>
              <a:tblPr firstRow="1" firstCol="1" bandRow="1"/>
              <a:tblGrid>
                <a:gridCol w="15936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936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9422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942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9422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9422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489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Week One</a:t>
                      </a:r>
                      <a:r>
                        <a:rPr lang="en-US" sz="12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Monday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14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Jan</a:t>
                      </a:r>
                      <a:endParaRPr lang="en-AU" sz="1200" b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Tuesday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15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 </a:t>
                      </a:r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Jan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Wednesday 16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Jan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Thursday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17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Jan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Friday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18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Jan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856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Morning Session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Passport Making and</a:t>
                      </a:r>
                      <a:r>
                        <a:rPr lang="en-US" sz="1000" b="1" i="1" baseline="0" dirty="0" smtClean="0"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travel</a:t>
                      </a:r>
                      <a:endParaRPr lang="en-AU" sz="1000" b="1" dirty="0">
                        <a:solidFill>
                          <a:srgbClr val="0070C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0" lvl="0" indent="182880" algn="ctr" defTabSz="914400" rtl="0" eaLnBrk="1" fontAlgn="auto" latinLnBrk="0" hangingPunct="1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Travel to India</a:t>
                      </a:r>
                      <a:endParaRPr lang="en-AU" sz="12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2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Diwali</a:t>
                      </a:r>
                      <a:r>
                        <a:rPr lang="en-US" sz="1000" b="1" baseline="0" dirty="0" smtClean="0">
                          <a:solidFill>
                            <a:schemeClr val="accent2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Diyas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baseline="0" dirty="0" smtClean="0">
                          <a:solidFill>
                            <a:schemeClr val="accent2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Candle and clay making</a:t>
                      </a:r>
                      <a:endParaRPr lang="en-AU" sz="1000" b="1" dirty="0">
                        <a:solidFill>
                          <a:schemeClr val="accent2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Southbank</a:t>
                      </a:r>
                      <a:r>
                        <a:rPr lang="en-US" sz="1000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Cinemas</a:t>
                      </a:r>
                      <a:endParaRPr lang="en-US" sz="1000" b="1" i="1" dirty="0" smtClean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MARY</a:t>
                      </a:r>
                      <a:r>
                        <a:rPr lang="en-US" sz="1000" b="1" i="1" baseline="0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POPPINS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baseline="0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Rated: PG</a:t>
                      </a:r>
                      <a:endParaRPr lang="en-US" sz="1000" b="1" i="1" dirty="0" smtClean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Depart at 9:15am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Return at 1:00pm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NO PURCHASES AT MOVIES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COST: $10.00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8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(Cost may be reduced through CCS rebate)</a:t>
                      </a:r>
                      <a:endParaRPr lang="en-AU" sz="800" b="1" i="1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l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Travel</a:t>
                      </a:r>
                      <a:r>
                        <a:rPr lang="en-US" sz="1100" b="1" baseline="0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To Canada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Cook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Mile High Biscuits</a:t>
                      </a:r>
                      <a:endParaRPr lang="en-AU" sz="1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Swimming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Cost $5.00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Don’t forget to bring your swimmers, towel,</a:t>
                      </a:r>
                      <a:r>
                        <a:rPr lang="en-US" sz="1200" b="1" i="1" baseline="0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goggles </a:t>
                      </a:r>
                      <a:r>
                        <a:rPr lang="en-US" sz="12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and rashie</a:t>
                      </a:r>
                      <a:endParaRPr lang="en-A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We</a:t>
                      </a:r>
                      <a:r>
                        <a:rPr lang="en-US" sz="1000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will be walking to the Pool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1491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Middle Session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Cooking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Cup Cakes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And decorating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Ready for Afternoon Tea </a:t>
                      </a:r>
                      <a:endParaRPr lang="en-AU" sz="1000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i="1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i="1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i="1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Painting of candle</a:t>
                      </a:r>
                      <a:r>
                        <a:rPr lang="en-US" sz="1000" i="1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holder</a:t>
                      </a: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Craft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AU" sz="12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Cup And Ball Mountie</a:t>
                      </a:r>
                      <a:r>
                        <a:rPr lang="en-US" sz="12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AU" sz="12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8609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Afternoon Session 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Pavement chalk </a:t>
                      </a:r>
                      <a:r>
                        <a:rPr lang="en-US" sz="1000" b="1" i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drawing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&amp;</a:t>
                      </a:r>
                      <a:endParaRPr lang="en-AU" sz="1000" b="1" dirty="0">
                        <a:solidFill>
                          <a:srgbClr val="00B05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Cricket on the Oval</a:t>
                      </a:r>
                      <a:endParaRPr lang="en-AU" sz="1000" b="1" dirty="0">
                        <a:solidFill>
                          <a:srgbClr val="00B05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l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AU" sz="14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Cooking </a:t>
                      </a:r>
                    </a:p>
                    <a:p>
                      <a:pPr marL="36195" indent="182880" algn="l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AU" sz="14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Chicken </a:t>
                      </a:r>
                    </a:p>
                    <a:p>
                      <a:pPr marL="36195" indent="182880" algn="l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AU" sz="14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Biryani</a:t>
                      </a:r>
                      <a:r>
                        <a:rPr lang="en-US" sz="1400" b="1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AU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i="1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Capture the flag</a:t>
                      </a:r>
                      <a:endParaRPr lang="en-AU" sz="100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 &amp;</a:t>
                      </a:r>
                      <a:endParaRPr lang="en-AU" sz="1000" dirty="0" smtClean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Dodge ball 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Nature Scavenger Hunt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Design </a:t>
                      </a:r>
                      <a:r>
                        <a:rPr lang="en-US" sz="1000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a piece of art with nature items</a:t>
                      </a: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Pavement chalk drawing </a:t>
                      </a:r>
                      <a:r>
                        <a:rPr lang="en-US" sz="1000" b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&amp;</a:t>
                      </a:r>
                      <a:endParaRPr lang="en-AU" sz="1000" b="1" dirty="0" smtClean="0">
                        <a:solidFill>
                          <a:srgbClr val="00B05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Cricket on the Oval</a:t>
                      </a:r>
                      <a:endParaRPr lang="en-AU" sz="1000" b="1" dirty="0" smtClean="0">
                        <a:solidFill>
                          <a:srgbClr val="00B05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AU" sz="1000" dirty="0"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201288"/>
              </p:ext>
            </p:extLst>
          </p:nvPr>
        </p:nvGraphicFramePr>
        <p:xfrm>
          <a:off x="125569" y="3436460"/>
          <a:ext cx="9564175" cy="3106995"/>
        </p:xfrm>
        <a:graphic>
          <a:graphicData uri="http://schemas.openxmlformats.org/drawingml/2006/table">
            <a:tbl>
              <a:tblPr firstRow="1" firstCol="1" bandRow="1"/>
              <a:tblGrid>
                <a:gridCol w="16001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8410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969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969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0181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0606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Week Two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Monday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21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st</a:t>
                      </a:r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Jan</a:t>
                      </a:r>
                      <a:endParaRPr lang="en-US" sz="12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Tuesday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22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nd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Jan</a:t>
                      </a:r>
                      <a:endParaRPr lang="en-AU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Wednesday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23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rd</a:t>
                      </a:r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Jan</a:t>
                      </a:r>
                      <a:endParaRPr lang="en-US" sz="1200" b="1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Thursday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24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Jan</a:t>
                      </a:r>
                      <a:endParaRPr lang="en-US" sz="1200" b="1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Friday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25</a:t>
                      </a:r>
                      <a:r>
                        <a:rPr lang="en-US" sz="1200" b="1" baseline="30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th</a:t>
                      </a:r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Jan</a:t>
                      </a:r>
                      <a:endParaRPr lang="en-US" sz="1200" b="1" baseline="300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254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Morning Session</a:t>
                      </a:r>
                      <a:endParaRPr lang="en-A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Gardening</a:t>
                      </a:r>
                    </a:p>
                    <a:p>
                      <a:pPr marL="36195"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Planting</a:t>
                      </a:r>
                      <a:r>
                        <a:rPr lang="en-US" sz="1100" b="0" i="0" baseline="0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herbs and flowers</a:t>
                      </a:r>
                      <a:endParaRPr lang="en-AU" sz="1100" b="0" i="0" dirty="0" smtClean="0">
                        <a:solidFill>
                          <a:srgbClr val="00B05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Travel to Japan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Sushi Making</a:t>
                      </a:r>
                      <a:endParaRPr lang="en-AU" sz="12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Obstacle Course and Oval Play</a:t>
                      </a:r>
                      <a:endParaRPr lang="en-AU" sz="10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Travel to                          New Zealand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AU" sz="1100" b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Make a Maori Poi</a:t>
                      </a:r>
                      <a:r>
                        <a:rPr lang="en-AU" sz="1100" b="1" baseline="0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    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AU" sz="1100" b="1" baseline="0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en-US" sz="1200" b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Play </a:t>
                      </a:r>
                    </a:p>
                    <a:p>
                      <a:pPr indent="182880" algn="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Tahoma" panose="020B0604030504040204" pitchFamily="34" charset="0"/>
                        </a:rPr>
                        <a:t>Tereina</a:t>
                      </a:r>
                      <a:r>
                        <a:rPr lang="en-AU" sz="120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endParaRPr lang="en-AU" sz="1200" b="1" dirty="0">
                        <a:solidFill>
                          <a:srgbClr val="00B050"/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182880" algn="ctr" defTabSz="914400" rtl="0" eaLnBrk="1" fontAlgn="auto" latinLnBrk="0" hangingPunct="1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182880" algn="ctr" defTabSz="914400" rtl="0" eaLnBrk="1" fontAlgn="auto" latinLnBrk="0" hangingPunct="1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182880" algn="ctr" defTabSz="914400" rtl="0" eaLnBrk="1" fontAlgn="auto" latinLnBrk="0" hangingPunct="1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Aotearoa Nachos, </a:t>
                      </a:r>
                      <a:r>
                        <a:rPr lang="en-AU" sz="12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Kiwifruit &amp; Pineapple Smoothie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Swimming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Cost $5.00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Don’t forget to bring your swimmers, towel,</a:t>
                      </a:r>
                      <a:r>
                        <a:rPr lang="en-US" sz="1200" b="1" i="1" baseline="0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goggles </a:t>
                      </a:r>
                      <a:r>
                        <a:rPr lang="en-US" sz="1200" b="1" i="1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and rashie</a:t>
                      </a:r>
                      <a:endParaRPr lang="en-A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We</a:t>
                      </a:r>
                      <a:r>
                        <a:rPr lang="en-US" sz="1000" baseline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will be walking to the Pool</a:t>
                      </a:r>
                      <a:endParaRPr lang="en-US" sz="1000" b="1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Australia Day </a:t>
                      </a:r>
                      <a:r>
                        <a:rPr lang="en-US" sz="1000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activities 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Sausage Sizzle Lunch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10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Movie </a:t>
                      </a:r>
                      <a:r>
                        <a:rPr lang="en-US" sz="1000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Afternoon  and popcorn</a:t>
                      </a:r>
                      <a:endParaRPr lang="en-AU" sz="1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6337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Middle Session</a:t>
                      </a:r>
                      <a:endParaRPr lang="en-A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Marble Painting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AU" sz="12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CRAFT -</a:t>
                      </a:r>
                      <a:r>
                        <a:rPr lang="en-AU" sz="10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Koi Fish</a:t>
                      </a:r>
                      <a:endParaRPr lang="en-US" sz="10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Cooking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Pancakes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For</a:t>
                      </a:r>
                      <a:r>
                        <a:rPr lang="en-US" sz="10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Afternoon Tea</a:t>
                      </a:r>
                      <a:endParaRPr lang="en-AU" sz="1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754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Afternoon Session </a:t>
                      </a:r>
                      <a:endParaRPr lang="en-A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Child Choice –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Card Games,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Playground/Oval,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Cad</a:t>
                      </a:r>
                      <a:r>
                        <a:rPr lang="en-US" sz="11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Play</a:t>
                      </a:r>
                      <a:endParaRPr lang="en-A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l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AU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Kendama                    (ball and cup)</a:t>
                      </a:r>
                    </a:p>
                    <a:p>
                      <a:endParaRPr lang="en-AU" sz="11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indent="182880" algn="l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Keidoro (a game of tag)</a:t>
                      </a:r>
                      <a:endParaRPr lang="en-AU" sz="1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Child Choice –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Card Games,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Playground/Oval,</a:t>
                      </a: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Cad</a:t>
                      </a:r>
                      <a:r>
                        <a:rPr lang="en-US" sz="10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Tahoma" panose="020B0604030504040204" pitchFamily="34" charset="0"/>
                        </a:rPr>
                        <a:t> Play</a:t>
                      </a:r>
                      <a:endParaRPr lang="en-AU" sz="10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indent="182880"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AU" sz="1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entury Gothic" panose="020B0502020202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180674" y="6511221"/>
            <a:ext cx="7453964" cy="461665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i="1" dirty="0"/>
              <a:t>As well as our programed activities the children are able to access a variety of other </a:t>
            </a:r>
            <a:r>
              <a:rPr lang="en-US" sz="1200" i="1" dirty="0" smtClean="0"/>
              <a:t>activities </a:t>
            </a:r>
            <a:r>
              <a:rPr lang="en-US" sz="1200" i="1" dirty="0"/>
              <a:t>that suit their interests </a:t>
            </a:r>
            <a:endParaRPr lang="en-AU" sz="1200" dirty="0"/>
          </a:p>
          <a:p>
            <a:pPr algn="ctr"/>
            <a:r>
              <a:rPr lang="en-US" sz="12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sz="1200" b="0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882" y="901383"/>
            <a:ext cx="1021949" cy="4766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418" y="1287887"/>
            <a:ext cx="1339402" cy="772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b="21770"/>
          <a:stretch/>
        </p:blipFill>
        <p:spPr>
          <a:xfrm>
            <a:off x="4211392" y="2691686"/>
            <a:ext cx="592428" cy="7212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695" y="1139711"/>
            <a:ext cx="1101860" cy="6197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3855" y="4868214"/>
            <a:ext cx="1400002" cy="5671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/>
          <a:srcRect t="36366" b="11803"/>
          <a:stretch/>
        </p:blipFill>
        <p:spPr>
          <a:xfrm>
            <a:off x="3495277" y="4852604"/>
            <a:ext cx="1277684" cy="5983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21680" r="21266"/>
          <a:stretch/>
        </p:blipFill>
        <p:spPr>
          <a:xfrm>
            <a:off x="4211392" y="5530843"/>
            <a:ext cx="410619" cy="5351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/>
          <a:srcRect l="4046" t="5072" r="3303" b="7051"/>
          <a:stretch/>
        </p:blipFill>
        <p:spPr>
          <a:xfrm>
            <a:off x="6804695" y="4076133"/>
            <a:ext cx="988828" cy="38627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0"/>
          <a:srcRect l="35976" t="32512"/>
          <a:stretch/>
        </p:blipFill>
        <p:spPr>
          <a:xfrm>
            <a:off x="6633564" y="4765679"/>
            <a:ext cx="819859" cy="77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72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3838</TotalTime>
  <Words>629</Words>
  <Application>Microsoft Office PowerPoint</Application>
  <PresentationFormat>A4 Paper (210x297 mm)</PresentationFormat>
  <Paragraphs>233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Calibri</vt:lpstr>
      <vt:lpstr>Calibri Light</vt:lpstr>
      <vt:lpstr>Castellar</vt:lpstr>
      <vt:lpstr>Century Gothic</vt:lpstr>
      <vt:lpstr>Chiller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Outside School Hours Care</dc:creator>
  <cp:lastModifiedBy>Adrienne Innes</cp:lastModifiedBy>
  <cp:revision>84</cp:revision>
  <cp:lastPrinted>2018-11-12T20:48:40Z</cp:lastPrinted>
  <dcterms:created xsi:type="dcterms:W3CDTF">2017-08-24T06:35:55Z</dcterms:created>
  <dcterms:modified xsi:type="dcterms:W3CDTF">2018-11-15T02:30:27Z</dcterms:modified>
</cp:coreProperties>
</file>